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notesMasterIdLst>
    <p:notesMasterId r:id="rId21"/>
  </p:notesMasterIdLst>
  <p:sldIdLst>
    <p:sldId id="257" r:id="rId2"/>
    <p:sldId id="294" r:id="rId3"/>
    <p:sldId id="261" r:id="rId4"/>
    <p:sldId id="265" r:id="rId5"/>
    <p:sldId id="280" r:id="rId6"/>
    <p:sldId id="267" r:id="rId7"/>
    <p:sldId id="279" r:id="rId8"/>
    <p:sldId id="296" r:id="rId9"/>
    <p:sldId id="297" r:id="rId10"/>
    <p:sldId id="298" r:id="rId11"/>
    <p:sldId id="295" r:id="rId12"/>
    <p:sldId id="292" r:id="rId13"/>
    <p:sldId id="283" r:id="rId14"/>
    <p:sldId id="264" r:id="rId15"/>
    <p:sldId id="282" r:id="rId16"/>
    <p:sldId id="284" r:id="rId17"/>
    <p:sldId id="287" r:id="rId18"/>
    <p:sldId id="288" r:id="rId19"/>
    <p:sldId id="29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17" autoAdjust="0"/>
    <p:restoredTop sz="94596"/>
  </p:normalViewPr>
  <p:slideViewPr>
    <p:cSldViewPr snapToGrid="0">
      <p:cViewPr varScale="1">
        <p:scale>
          <a:sx n="165" d="100"/>
          <a:sy n="165" d="100"/>
        </p:scale>
        <p:origin x="13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C:\Users\maeuzebe\Documents\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Conservation</a:t>
            </a:r>
            <a:r>
              <a:rPr lang="en-US" b="1" baseline="0" dirty="0"/>
              <a:t> Status of Species  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Sheet1!$A$2:$E$2</c:f>
              <c:strCache>
                <c:ptCount val="5"/>
                <c:pt idx="0">
                  <c:v>In Recovery</c:v>
                </c:pt>
                <c:pt idx="1">
                  <c:v>Threatened</c:v>
                </c:pt>
                <c:pt idx="2">
                  <c:v>Endangered</c:v>
                </c:pt>
                <c:pt idx="3">
                  <c:v>Species of Concern</c:v>
                </c:pt>
                <c:pt idx="4">
                  <c:v>No Intervention</c:v>
                </c:pt>
              </c:strCache>
            </c:strRef>
          </c:cat>
          <c:val>
            <c:numRef>
              <c:f>Sheet1!$A$3:$E$3</c:f>
              <c:numCache>
                <c:formatCode>General</c:formatCode>
                <c:ptCount val="5"/>
                <c:pt idx="0">
                  <c:v>4</c:v>
                </c:pt>
                <c:pt idx="1">
                  <c:v>10</c:v>
                </c:pt>
                <c:pt idx="2">
                  <c:v>15</c:v>
                </c:pt>
                <c:pt idx="3">
                  <c:v>151</c:v>
                </c:pt>
                <c:pt idx="4">
                  <c:v>5363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AE-6E44-8BFA-D86189DB02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674808"/>
        <c:axId val="137675200"/>
      </c:barChart>
      <c:catAx>
        <c:axId val="137674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675200"/>
        <c:crosses val="autoZero"/>
        <c:auto val="1"/>
        <c:lblAlgn val="ctr"/>
        <c:lblOffset val="100"/>
        <c:noMultiLvlLbl val="0"/>
      </c:catAx>
      <c:valAx>
        <c:axId val="137675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674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2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Observations of Sheep Per Week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Sheet1!$B$2:$E$2</c:f>
              <c:strCache>
                <c:ptCount val="4"/>
                <c:pt idx="0">
                  <c:v>Bryce National Park</c:v>
                </c:pt>
                <c:pt idx="1">
                  <c:v>Great Smokey Mountains National Park</c:v>
                </c:pt>
                <c:pt idx="2">
                  <c:v>Yellowstone National Park</c:v>
                </c:pt>
                <c:pt idx="3">
                  <c:v>Yosemite National Plark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250</c:v>
                </c:pt>
                <c:pt idx="1">
                  <c:v>149</c:v>
                </c:pt>
                <c:pt idx="2">
                  <c:v>507</c:v>
                </c:pt>
                <c:pt idx="3">
                  <c:v>282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F0-2648-9077-C7D02F9FF0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9095448"/>
        <c:axId val="219095840"/>
      </c:barChart>
      <c:catAx>
        <c:axId val="219095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095840"/>
        <c:crosses val="autoZero"/>
        <c:auto val="1"/>
        <c:lblAlgn val="ctr"/>
        <c:lblOffset val="100"/>
        <c:tickLblSkip val="1"/>
        <c:noMultiLvlLbl val="0"/>
      </c:catAx>
      <c:valAx>
        <c:axId val="219095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095448"/>
        <c:crosses val="autoZero"/>
        <c:crossBetween val="between"/>
        <c:majorUnit val="1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CC146-B971-6045-B61A-BE266D3AEE76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32554-B1FD-5D42-A9D1-43F46CBFF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300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2554-B1FD-5D42-A9D1-43F46CBFF75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71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B32554-B1FD-5D42-A9D1-43F46CBFF75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457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449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32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12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3911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171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617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565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20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949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571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944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034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884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79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874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18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859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48F087-BF36-4FEC-9FD3-B2DEE71FA0C5}" type="datetimeFigureOut">
              <a:rPr lang="en-US" smtClean="0"/>
              <a:t>10/3/18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8355B1-D7AF-4AFD-AA44-A6E7BBCBCB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0806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Biodiversity Capstone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Investigating Protected Species</a:t>
            </a:r>
          </a:p>
          <a:p>
            <a:r>
              <a:rPr lang="en-US" sz="2200" dirty="0"/>
              <a:t>Marcello Euzebe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A846BC-BB58-DC41-9F0D-BDD79E4E8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3264"/>
            <a:ext cx="3232935" cy="21531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B9DDFE-7C21-FF4F-81F7-BF9ED1664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0599" y="342440"/>
            <a:ext cx="3653034" cy="20548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D1AE3E-4C7F-C14A-AD49-800B62E46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1297" y="293264"/>
            <a:ext cx="3214084" cy="21531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66B89D-437B-FF40-BB3D-4FDCE77BE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4479" y="4565052"/>
            <a:ext cx="2891558" cy="21686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7D1EB9-BEEA-5742-BB57-4EC2609D47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98" y="4726652"/>
            <a:ext cx="2669196" cy="200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38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BD3C9-D443-8547-9BE4-141703F88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Recommendations: Species Data</a:t>
            </a:r>
            <a:br>
              <a:rPr lang="en-US" dirty="0"/>
            </a:br>
            <a:r>
              <a:rPr lang="en-US" dirty="0"/>
              <a:t> species_info.csv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6A02B-5646-0945-9195-8F07447F6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Mammals vs. birds:  Resources for mammals and birds should be used evenly between the two groups for the well being of both species</a:t>
            </a:r>
          </a:p>
          <a:p>
            <a:endParaRPr lang="en-US" dirty="0"/>
          </a:p>
          <a:p>
            <a:r>
              <a:rPr lang="en-US" dirty="0"/>
              <a:t>Mammals vs. reptiles: More resources should be devoted to preserving the well being/lives of mammals more so than reptiles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A5BAE2-C1D7-1442-B02A-8722138C0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744" y="5159380"/>
            <a:ext cx="2383390" cy="155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846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Observations Data Frame</a:t>
            </a:r>
            <a:br>
              <a:rPr lang="en-US" dirty="0"/>
            </a:br>
            <a:r>
              <a:rPr lang="en-US" dirty="0"/>
              <a:t>observations.csv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110142-600A-034E-A6B1-674E4154A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20" y="136890"/>
            <a:ext cx="2310675" cy="173300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98BED4-82D8-434D-A7D6-652DC7B88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6611" y="4842784"/>
            <a:ext cx="2425344" cy="182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951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83BDA-C89D-FC4D-B3FE-4A7450D8D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 Data Frame: </a:t>
            </a:r>
            <a:br>
              <a:rPr lang="en-US" dirty="0"/>
            </a:br>
            <a:r>
              <a:rPr lang="en-US" dirty="0"/>
              <a:t>observations.csv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A385E63-2816-A84E-97E1-8DC9B29E44CE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2535731" y="2636610"/>
          <a:ext cx="7599508" cy="23964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8330">
                  <a:extLst>
                    <a:ext uri="{9D8B030D-6E8A-4147-A177-3AD203B41FA5}">
                      <a16:colId xmlns:a16="http://schemas.microsoft.com/office/drawing/2014/main" val="1144346904"/>
                    </a:ext>
                  </a:extLst>
                </a:gridCol>
                <a:gridCol w="3023133">
                  <a:extLst>
                    <a:ext uri="{9D8B030D-6E8A-4147-A177-3AD203B41FA5}">
                      <a16:colId xmlns:a16="http://schemas.microsoft.com/office/drawing/2014/main" val="1839613239"/>
                    </a:ext>
                  </a:extLst>
                </a:gridCol>
                <a:gridCol w="2910962">
                  <a:extLst>
                    <a:ext uri="{9D8B030D-6E8A-4147-A177-3AD203B41FA5}">
                      <a16:colId xmlns:a16="http://schemas.microsoft.com/office/drawing/2014/main" val="2703165458"/>
                    </a:ext>
                  </a:extLst>
                </a:gridCol>
                <a:gridCol w="1387083">
                  <a:extLst>
                    <a:ext uri="{9D8B030D-6E8A-4147-A177-3AD203B41FA5}">
                      <a16:colId xmlns:a16="http://schemas.microsoft.com/office/drawing/2014/main" val="4294051640"/>
                    </a:ext>
                  </a:extLst>
                </a:gridCol>
              </a:tblGrid>
              <a:tr h="399405">
                <a:tc>
                  <a:txBody>
                    <a:bodyPr/>
                    <a:lstStyle/>
                    <a:p>
                      <a:endParaRPr lang="en-US" sz="12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scientific_name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park_name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observations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6044170"/>
                  </a:ext>
                </a:extLst>
              </a:tr>
              <a:tr h="3994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Vicia benghalensis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Great Smoky Mountains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68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69806325"/>
                  </a:ext>
                </a:extLst>
              </a:tr>
              <a:tr h="3994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Neovison vison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Great Smoky Mountains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1226409"/>
                  </a:ext>
                </a:extLst>
              </a:tr>
              <a:tr h="3994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Prunus subcordata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Yosemite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138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3867079"/>
                  </a:ext>
                </a:extLst>
              </a:tr>
              <a:tr h="3994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Abutilon theophrasti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Bryce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84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2041591"/>
                  </a:ext>
                </a:extLst>
              </a:tr>
              <a:tr h="3994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Githopsis specularioides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Great Smoky Mountains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85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1185940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6F25D49D-D95E-6046-8D88-8009376E2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9E0225-2E3A-DE42-97AD-36EB45270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7926" y="5531813"/>
            <a:ext cx="1651810" cy="123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92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2F03B-8589-DE41-BDC4-97FFADE20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Sample Size Determination of Foot &amp; Mouth Disease at Bryce National 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C0385-7DA2-C44C-B2D7-AE4253506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With baseline of 15% of occurrence of foot and mouth disease in sheep at Bryce National Park</a:t>
            </a:r>
          </a:p>
          <a:p>
            <a:r>
              <a:rPr lang="en-US" dirty="0"/>
              <a:t>Scientist would have to observe at least 870 sheep to ensure that a 5% drop in observed cases of foot and mouth disease in Sheep at Yellowstone was significant</a:t>
            </a:r>
          </a:p>
          <a:p>
            <a:pPr lvl="1"/>
            <a:r>
              <a:rPr lang="en-US" dirty="0"/>
              <a:t>Use baseline conversion rate of 15%</a:t>
            </a:r>
          </a:p>
          <a:p>
            <a:pPr lvl="1"/>
            <a:r>
              <a:rPr lang="en-US" dirty="0"/>
              <a:t>And statistical significance of 90%</a:t>
            </a:r>
          </a:p>
          <a:p>
            <a:pPr lvl="1"/>
            <a:r>
              <a:rPr lang="en-US" dirty="0"/>
              <a:t>And minimium detectable effect of 33.33%</a:t>
            </a:r>
          </a:p>
          <a:p>
            <a:pPr lvl="1"/>
            <a:r>
              <a:rPr lang="en-US" dirty="0"/>
              <a:t>To get the sample size of 870 sheep</a:t>
            </a:r>
          </a:p>
          <a:p>
            <a:pPr lvl="2"/>
            <a:r>
              <a:rPr lang="en-US" dirty="0"/>
              <a:t>100*5/15 = 33.33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5E5C2D-DBBA-D847-8008-BF7C95979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1388" y="5348045"/>
            <a:ext cx="2130746" cy="141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16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Sample Size Determination - Sheep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Sample size determination using the Minimal Detectable rate – Hypothesis Testing, an established baseline and sample size.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sz="1800" dirty="0">
                <a:effectLst/>
              </a:rPr>
              <a:t>minimum_detectable_effect = 100*5./15</a:t>
            </a:r>
          </a:p>
          <a:p>
            <a:pPr marL="457200" lvl="1" indent="0">
              <a:buNone/>
            </a:pPr>
            <a:r>
              <a:rPr lang="en-US" sz="1800" dirty="0">
                <a:effectLst/>
              </a:rPr>
              <a:t>sample_size_per_variant = 870</a:t>
            </a:r>
          </a:p>
          <a:p>
            <a:pPr marL="457200" lvl="1" indent="0">
              <a:buNone/>
            </a:pPr>
            <a:r>
              <a:rPr lang="en-US" sz="1800" dirty="0">
                <a:effectLst/>
              </a:rPr>
              <a:t>yellowstone_weeks_observing = sample_size_per_variant/507.</a:t>
            </a:r>
          </a:p>
          <a:p>
            <a:pPr marL="457200" lvl="1" indent="0">
              <a:buNone/>
            </a:pPr>
            <a:r>
              <a:rPr lang="en-US" sz="1800" dirty="0"/>
              <a:t>bryce_weeks_observing = sample_size_per_variant/250</a:t>
            </a:r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r>
              <a:rPr lang="en-US" sz="1800" dirty="0"/>
              <a:t>Result: Scientists will have to spend </a:t>
            </a:r>
            <a:r>
              <a:rPr lang="en-US" sz="1800" b="1" dirty="0"/>
              <a:t>3.48</a:t>
            </a:r>
            <a:r>
              <a:rPr lang="en-US" sz="1800" dirty="0"/>
              <a:t> weeks to observe enough sheep according to the sample size of 870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E5A085-9B0D-8745-918E-98E73C185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4810" y="5733962"/>
            <a:ext cx="1580571" cy="105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03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212B3-3C64-4541-9DBE-1487E1382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Sample Size Calculator: Minimal Detectable Effort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15015AB-E241-364B-A21D-F11D2A4CDC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48337"/>
              </p:ext>
            </p:extLst>
          </p:nvPr>
        </p:nvGraphicFramePr>
        <p:xfrm>
          <a:off x="598109" y="2363177"/>
          <a:ext cx="10584680" cy="25756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292340">
                  <a:extLst>
                    <a:ext uri="{9D8B030D-6E8A-4147-A177-3AD203B41FA5}">
                      <a16:colId xmlns:a16="http://schemas.microsoft.com/office/drawing/2014/main" val="384175200"/>
                    </a:ext>
                  </a:extLst>
                </a:gridCol>
                <a:gridCol w="5292340">
                  <a:extLst>
                    <a:ext uri="{9D8B030D-6E8A-4147-A177-3AD203B41FA5}">
                      <a16:colId xmlns:a16="http://schemas.microsoft.com/office/drawing/2014/main" val="3885937706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/>
                        <a:t>Sample Size Calculator</a:t>
                      </a:r>
                    </a:p>
                    <a:p>
                      <a:pPr algn="ctr">
                        <a:lnSpc>
                          <a:spcPct val="107000"/>
                        </a:lnSpc>
                      </a:pPr>
                      <a:endParaRPr lang="en-US" sz="20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43281150"/>
                  </a:ext>
                </a:extLst>
              </a:tr>
              <a:tr h="47978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Baseline conversion rate: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15 %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937294003"/>
                  </a:ext>
                </a:extLst>
              </a:tr>
              <a:tr h="49846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Statistical significance: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marL="0" marR="0" fontAlgn="ctr">
                        <a:lnSpc>
                          <a:spcPct val="107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85% 90% 95%</a:t>
                      </a:r>
                      <a:endParaRPr lang="en-US" sz="19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580946876"/>
                  </a:ext>
                </a:extLst>
              </a:tr>
              <a:tr h="47978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Minimum detectable effect: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% 33.33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246819262"/>
                  </a:ext>
                </a:extLst>
              </a:tr>
              <a:tr h="47978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Sample size: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870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4293766842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620F1A07-11D0-F64F-8F08-BDFBBE8E9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1369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90A9BA-ADDF-AF47-A32F-92F57C0BBC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5941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24BFE-02D5-6A4A-8415-6056F3223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182" y="5601186"/>
            <a:ext cx="1777215" cy="11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414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A586D-4D5F-9441-970F-244A99F5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Sheep Species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67F3207F-66AE-D24A-9867-ADBB3A54C7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9590878"/>
              </p:ext>
            </p:extLst>
          </p:nvPr>
        </p:nvGraphicFramePr>
        <p:xfrm>
          <a:off x="1926029" y="2205518"/>
          <a:ext cx="6511182" cy="18343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43098">
                  <a:extLst>
                    <a:ext uri="{9D8B030D-6E8A-4147-A177-3AD203B41FA5}">
                      <a16:colId xmlns:a16="http://schemas.microsoft.com/office/drawing/2014/main" val="3862550770"/>
                    </a:ext>
                  </a:extLst>
                </a:gridCol>
                <a:gridCol w="587867">
                  <a:extLst>
                    <a:ext uri="{9D8B030D-6E8A-4147-A177-3AD203B41FA5}">
                      <a16:colId xmlns:a16="http://schemas.microsoft.com/office/drawing/2014/main" val="275081134"/>
                    </a:ext>
                  </a:extLst>
                </a:gridCol>
                <a:gridCol w="1218352">
                  <a:extLst>
                    <a:ext uri="{9D8B030D-6E8A-4147-A177-3AD203B41FA5}">
                      <a16:colId xmlns:a16="http://schemas.microsoft.com/office/drawing/2014/main" val="3764946118"/>
                    </a:ext>
                  </a:extLst>
                </a:gridCol>
                <a:gridCol w="1643863">
                  <a:extLst>
                    <a:ext uri="{9D8B030D-6E8A-4147-A177-3AD203B41FA5}">
                      <a16:colId xmlns:a16="http://schemas.microsoft.com/office/drawing/2014/main" val="939688617"/>
                    </a:ext>
                  </a:extLst>
                </a:gridCol>
                <a:gridCol w="1095908">
                  <a:extLst>
                    <a:ext uri="{9D8B030D-6E8A-4147-A177-3AD203B41FA5}">
                      <a16:colId xmlns:a16="http://schemas.microsoft.com/office/drawing/2014/main" val="1965268218"/>
                    </a:ext>
                  </a:extLst>
                </a:gridCol>
                <a:gridCol w="730605">
                  <a:extLst>
                    <a:ext uri="{9D8B030D-6E8A-4147-A177-3AD203B41FA5}">
                      <a16:colId xmlns:a16="http://schemas.microsoft.com/office/drawing/2014/main" val="3650124145"/>
                    </a:ext>
                  </a:extLst>
                </a:gridCol>
                <a:gridCol w="791489">
                  <a:extLst>
                    <a:ext uri="{9D8B030D-6E8A-4147-A177-3AD203B41FA5}">
                      <a16:colId xmlns:a16="http://schemas.microsoft.com/office/drawing/2014/main" val="426067293"/>
                    </a:ext>
                  </a:extLst>
                </a:gridCol>
              </a:tblGrid>
              <a:tr h="13598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0544726"/>
                  </a:ext>
                </a:extLst>
              </a:tr>
              <a:tr h="13598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Scientific_Name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Common_Names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Conservation_Status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Is_Protected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Is_Sheep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711374"/>
                  </a:ext>
                </a:extLst>
              </a:tr>
              <a:tr h="2719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Ovis aries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Domestic sheep, Mouflon, Red Sheep, Sheep (Feral)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No Intervention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4791285"/>
                  </a:ext>
                </a:extLst>
              </a:tr>
              <a:tr h="3180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1139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Vascular Plant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Rumex acetosella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Sheep Sorrel, Sheep Sorrell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No Intervention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8449775"/>
                  </a:ext>
                </a:extLst>
              </a:tr>
              <a:tr h="29250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2233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Vascular Plant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Festuca Filiformis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Fineleaf, Sheep Fescue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No Intervention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61998"/>
                  </a:ext>
                </a:extLst>
              </a:tr>
              <a:tr h="13598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3014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Ovis canadensis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Bighorn Sheep, Bighorn Sheep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Species of Concern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262074"/>
                  </a:ext>
                </a:extLst>
              </a:tr>
              <a:tr h="2719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3758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Vascular Plant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Rumex acetosella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Common Sheep Sorrel, Field Sorrel, Red. Sorrel, Sheep Sorrel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No Intervention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72683152"/>
                  </a:ext>
                </a:extLst>
              </a:tr>
              <a:tr h="2719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3761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Vascular Plant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Rumex paucifolius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Alpine Sheep Sorrel, Fewleaved Dock,  Meadow Dock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No Intervention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6261070"/>
                  </a:ext>
                </a:extLst>
              </a:tr>
            </a:tbl>
          </a:graphicData>
        </a:graphic>
      </p:graphicFrame>
      <p:sp>
        <p:nvSpPr>
          <p:cNvPr id="14" name="Rectangle 3">
            <a:extLst>
              <a:ext uri="{FF2B5EF4-FFF2-40B4-BE49-F238E27FC236}">
                <a16:creationId xmlns:a16="http://schemas.microsoft.com/office/drawing/2014/main" id="{2B9FB9E2-A37B-7842-9291-8DEB4A222C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200275" y="-131605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5789ACD8-55CF-9E46-A918-8D9376D83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1549686"/>
              </p:ext>
            </p:extLst>
          </p:nvPr>
        </p:nvGraphicFramePr>
        <p:xfrm>
          <a:off x="1926029" y="4877906"/>
          <a:ext cx="6511182" cy="10058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9847">
                  <a:extLst>
                    <a:ext uri="{9D8B030D-6E8A-4147-A177-3AD203B41FA5}">
                      <a16:colId xmlns:a16="http://schemas.microsoft.com/office/drawing/2014/main" val="369105444"/>
                    </a:ext>
                  </a:extLst>
                </a:gridCol>
                <a:gridCol w="621118">
                  <a:extLst>
                    <a:ext uri="{9D8B030D-6E8A-4147-A177-3AD203B41FA5}">
                      <a16:colId xmlns:a16="http://schemas.microsoft.com/office/drawing/2014/main" val="641053705"/>
                    </a:ext>
                  </a:extLst>
                </a:gridCol>
                <a:gridCol w="1218352">
                  <a:extLst>
                    <a:ext uri="{9D8B030D-6E8A-4147-A177-3AD203B41FA5}">
                      <a16:colId xmlns:a16="http://schemas.microsoft.com/office/drawing/2014/main" val="228541984"/>
                    </a:ext>
                  </a:extLst>
                </a:gridCol>
                <a:gridCol w="1549259">
                  <a:extLst>
                    <a:ext uri="{9D8B030D-6E8A-4147-A177-3AD203B41FA5}">
                      <a16:colId xmlns:a16="http://schemas.microsoft.com/office/drawing/2014/main" val="734078562"/>
                    </a:ext>
                  </a:extLst>
                </a:gridCol>
                <a:gridCol w="1190512">
                  <a:extLst>
                    <a:ext uri="{9D8B030D-6E8A-4147-A177-3AD203B41FA5}">
                      <a16:colId xmlns:a16="http://schemas.microsoft.com/office/drawing/2014/main" val="968289961"/>
                    </a:ext>
                  </a:extLst>
                </a:gridCol>
                <a:gridCol w="820707">
                  <a:extLst>
                    <a:ext uri="{9D8B030D-6E8A-4147-A177-3AD203B41FA5}">
                      <a16:colId xmlns:a16="http://schemas.microsoft.com/office/drawing/2014/main" val="1459967440"/>
                    </a:ext>
                  </a:extLst>
                </a:gridCol>
                <a:gridCol w="701387">
                  <a:extLst>
                    <a:ext uri="{9D8B030D-6E8A-4147-A177-3AD203B41FA5}">
                      <a16:colId xmlns:a16="http://schemas.microsoft.com/office/drawing/2014/main" val="2500046612"/>
                    </a:ext>
                  </a:extLst>
                </a:gridCol>
              </a:tblGrid>
              <a:tr h="20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Scientific_Name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Common_Names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Conservation_Status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Is_Protected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Is_Sheep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9605975"/>
                  </a:ext>
                </a:extLst>
              </a:tr>
              <a:tr h="40232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Ovis aries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Domestic sheep, Mouflon, Red Sheep, Sheep (Feral)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No Intervention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6929483"/>
                  </a:ext>
                </a:extLst>
              </a:tr>
              <a:tr h="20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3014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Ovis canadensis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Bighorn Sheep, Bighorn Sheep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Species of Concern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8825105"/>
                  </a:ext>
                </a:extLst>
              </a:tr>
              <a:tr h="2011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4446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Ovis canadensis sierrae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Sierra Nevada Bighorn Sheep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Endangered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82728791"/>
                  </a:ext>
                </a:extLst>
              </a:tr>
            </a:tbl>
          </a:graphicData>
        </a:graphic>
      </p:graphicFrame>
      <p:sp>
        <p:nvSpPr>
          <p:cNvPr id="16" name="Rectangle 4">
            <a:extLst>
              <a:ext uri="{FF2B5EF4-FFF2-40B4-BE49-F238E27FC236}">
                <a16:creationId xmlns:a16="http://schemas.microsoft.com/office/drawing/2014/main" id="{96B46E53-66BD-1849-B959-0733B2EA33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8475" y="36972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336AD2-7A2C-5342-8812-339E1840C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3969" y="5945102"/>
            <a:ext cx="1263751" cy="84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006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9E468-DC21-0B4B-B25E-0E387980B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Merging Sheep and Observation Data Frames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94412C6-E12D-A143-B16D-FD8683B12F97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380278" y="2282139"/>
          <a:ext cx="9562861" cy="23185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7805">
                  <a:extLst>
                    <a:ext uri="{9D8B030D-6E8A-4147-A177-3AD203B41FA5}">
                      <a16:colId xmlns:a16="http://schemas.microsoft.com/office/drawing/2014/main" val="1763269534"/>
                    </a:ext>
                  </a:extLst>
                </a:gridCol>
                <a:gridCol w="1385978">
                  <a:extLst>
                    <a:ext uri="{9D8B030D-6E8A-4147-A177-3AD203B41FA5}">
                      <a16:colId xmlns:a16="http://schemas.microsoft.com/office/drawing/2014/main" val="2193865449"/>
                    </a:ext>
                  </a:extLst>
                </a:gridCol>
                <a:gridCol w="1821115">
                  <a:extLst>
                    <a:ext uri="{9D8B030D-6E8A-4147-A177-3AD203B41FA5}">
                      <a16:colId xmlns:a16="http://schemas.microsoft.com/office/drawing/2014/main" val="1377382150"/>
                    </a:ext>
                  </a:extLst>
                </a:gridCol>
                <a:gridCol w="776088">
                  <a:extLst>
                    <a:ext uri="{9D8B030D-6E8A-4147-A177-3AD203B41FA5}">
                      <a16:colId xmlns:a16="http://schemas.microsoft.com/office/drawing/2014/main" val="3305949578"/>
                    </a:ext>
                  </a:extLst>
                </a:gridCol>
                <a:gridCol w="776087">
                  <a:extLst>
                    <a:ext uri="{9D8B030D-6E8A-4147-A177-3AD203B41FA5}">
                      <a16:colId xmlns:a16="http://schemas.microsoft.com/office/drawing/2014/main" val="1663377815"/>
                    </a:ext>
                  </a:extLst>
                </a:gridCol>
                <a:gridCol w="1805748">
                  <a:extLst>
                    <a:ext uri="{9D8B030D-6E8A-4147-A177-3AD203B41FA5}">
                      <a16:colId xmlns:a16="http://schemas.microsoft.com/office/drawing/2014/main" val="3579068841"/>
                    </a:ext>
                  </a:extLst>
                </a:gridCol>
                <a:gridCol w="1183341">
                  <a:extLst>
                    <a:ext uri="{9D8B030D-6E8A-4147-A177-3AD203B41FA5}">
                      <a16:colId xmlns:a16="http://schemas.microsoft.com/office/drawing/2014/main" val="1790824548"/>
                    </a:ext>
                  </a:extLst>
                </a:gridCol>
                <a:gridCol w="799140">
                  <a:extLst>
                    <a:ext uri="{9D8B030D-6E8A-4147-A177-3AD203B41FA5}">
                      <a16:colId xmlns:a16="http://schemas.microsoft.com/office/drawing/2014/main" val="1121666598"/>
                    </a:ext>
                  </a:extLst>
                </a:gridCol>
                <a:gridCol w="837559">
                  <a:extLst>
                    <a:ext uri="{9D8B030D-6E8A-4147-A177-3AD203B41FA5}">
                      <a16:colId xmlns:a16="http://schemas.microsoft.com/office/drawing/2014/main" val="2311718486"/>
                    </a:ext>
                  </a:extLst>
                </a:gridCol>
              </a:tblGrid>
              <a:tr h="25311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Scientific_Name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Park_Name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Observations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Common_Names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Conservation_Status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Is_Protected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Is_Sheep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95091866"/>
                  </a:ext>
                </a:extLst>
              </a:tr>
              <a:tr h="40275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Ovis canadensis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Yellowstone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219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Bighorn Sheep, Bighorn Sheep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Species of concern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66933543"/>
                  </a:ext>
                </a:extLst>
              </a:tr>
              <a:tr h="40275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Ovis canadensis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Bryce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109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Bighorn Sheep, Bighorn Sheep 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Species of concern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0670271"/>
                  </a:ext>
                </a:extLst>
              </a:tr>
              <a:tr h="40275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Ovis canadensis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Yosemite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117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Bighorn Sheep, Bighorn Sheep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Species of concern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53370313"/>
                  </a:ext>
                </a:extLst>
              </a:tr>
              <a:tr h="40275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Ovis canadensis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Great Smoky Mountains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48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Bighorn Sheep, Bighorn Sheep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Species of concern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33065323"/>
                  </a:ext>
                </a:extLst>
              </a:tr>
              <a:tr h="40275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Ovis canadensis Sierrae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Yellow Stone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67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Sierra Nevada Bighorn Sheep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Endangered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20829984"/>
                  </a:ext>
                </a:extLst>
              </a:tr>
            </a:tbl>
          </a:graphicData>
        </a:graphic>
      </p:graphicFrame>
      <p:sp>
        <p:nvSpPr>
          <p:cNvPr id="9" name="Rectangle 2">
            <a:extLst>
              <a:ext uri="{FF2B5EF4-FFF2-40B4-BE49-F238E27FC236}">
                <a16:creationId xmlns:a16="http://schemas.microsoft.com/office/drawing/2014/main" id="{4DE68EDB-047F-9648-9ADB-1FC99FC167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114549" y="-122204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FFB8A23-FA46-6E41-8319-C427C9EEBD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5432" y="4973043"/>
          <a:ext cx="6623637" cy="148154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0545">
                  <a:extLst>
                    <a:ext uri="{9D8B030D-6E8A-4147-A177-3AD203B41FA5}">
                      <a16:colId xmlns:a16="http://schemas.microsoft.com/office/drawing/2014/main" val="684495076"/>
                    </a:ext>
                  </a:extLst>
                </a:gridCol>
                <a:gridCol w="4953234">
                  <a:extLst>
                    <a:ext uri="{9D8B030D-6E8A-4147-A177-3AD203B41FA5}">
                      <a16:colId xmlns:a16="http://schemas.microsoft.com/office/drawing/2014/main" val="1246303383"/>
                    </a:ext>
                  </a:extLst>
                </a:gridCol>
                <a:gridCol w="1369858">
                  <a:extLst>
                    <a:ext uri="{9D8B030D-6E8A-4147-A177-3AD203B41FA5}">
                      <a16:colId xmlns:a16="http://schemas.microsoft.com/office/drawing/2014/main" val="1780632063"/>
                    </a:ext>
                  </a:extLst>
                </a:gridCol>
              </a:tblGrid>
              <a:tr h="29630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Park_Name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Observation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99489300"/>
                  </a:ext>
                </a:extLst>
              </a:tr>
              <a:tr h="29630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Bryce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250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72263111"/>
                  </a:ext>
                </a:extLst>
              </a:tr>
              <a:tr h="29630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Great Smokey Mountains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149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4325519"/>
                  </a:ext>
                </a:extLst>
              </a:tr>
              <a:tr h="29630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Yellowstone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507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82667875"/>
                  </a:ext>
                </a:extLst>
              </a:tr>
              <a:tr h="29630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Yosemite National Park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282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6534531"/>
                  </a:ext>
                </a:extLst>
              </a:tr>
            </a:tbl>
          </a:graphicData>
        </a:graphic>
      </p:graphicFrame>
      <p:sp>
        <p:nvSpPr>
          <p:cNvPr id="17" name="Rectangle 6">
            <a:extLst>
              <a:ext uri="{FF2B5EF4-FFF2-40B4-BE49-F238E27FC236}">
                <a16:creationId xmlns:a16="http://schemas.microsoft.com/office/drawing/2014/main" id="{772E1BE2-3297-6F4F-875F-89690B1539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19333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F82E86-2099-E048-ABD2-9506F071E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9370" y="5442664"/>
            <a:ext cx="1921125" cy="127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957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80A16-BA25-8542-984B-B1E6A9830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Plotting Sheep Sightings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FF7DCF60-CAEE-B44E-A184-4846E5A9AE7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496620" y="2375221"/>
          <a:ext cx="10591439" cy="39487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C483DD3-0F63-7E40-A024-42575B469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139" y="6010479"/>
            <a:ext cx="926600" cy="7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732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Recommendations: Sheep Data observations.csv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73449"/>
            <a:ext cx="9613861" cy="3599316"/>
          </a:xfrm>
        </p:spPr>
        <p:txBody>
          <a:bodyPr/>
          <a:lstStyle/>
          <a:p>
            <a:r>
              <a:rPr lang="en-US" dirty="0"/>
              <a:t>Determine factors as to why Ovis Canadensis Sierrae sheep species are “endangered” at Yellowstone National Park</a:t>
            </a:r>
          </a:p>
          <a:p>
            <a:pPr lvl="1"/>
            <a:r>
              <a:rPr lang="en-US" dirty="0"/>
              <a:t>Is this due to environmental factors?</a:t>
            </a:r>
          </a:p>
          <a:p>
            <a:pPr lvl="1"/>
            <a:r>
              <a:rPr lang="en-US" dirty="0"/>
              <a:t>Test soil, air, are people feed sheep food that is not good for them</a:t>
            </a:r>
          </a:p>
          <a:p>
            <a:pPr lvl="1"/>
            <a:endParaRPr lang="en-US" dirty="0"/>
          </a:p>
          <a:p>
            <a:r>
              <a:rPr lang="en-US" dirty="0"/>
              <a:t>Employ strategies to prevent sheep “species of concern” at other parks in study from becoming endangered species</a:t>
            </a:r>
          </a:p>
          <a:p>
            <a:pPr lvl="1"/>
            <a:endParaRPr lang="en-US" dirty="0"/>
          </a:p>
          <a:p>
            <a:endParaRPr lang="en-US" sz="4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E88A40-637B-7048-867A-39B09F082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4477" y="5535701"/>
            <a:ext cx="16383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540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dirty="0"/>
            </a:br>
            <a:r>
              <a:rPr lang="en-US" dirty="0"/>
              <a:t>Species Data Frame</a:t>
            </a:r>
            <a:br>
              <a:rPr lang="en-US" dirty="0"/>
            </a:br>
            <a:r>
              <a:rPr lang="en-US" dirty="0"/>
              <a:t>species_info.csv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05B116-9C72-FC40-B3B9-3ECE5B455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6408" y="189240"/>
            <a:ext cx="2932330" cy="16494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B5A094-8497-0943-8F6D-095501B18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20" y="189240"/>
            <a:ext cx="2794571" cy="186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633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2790C-D570-B644-A03A-F7EFBCE0F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Biodiversity Capstone Project</a:t>
            </a:r>
            <a:br>
              <a:rPr lang="en-US" dirty="0"/>
            </a:br>
            <a:r>
              <a:rPr lang="en-US" dirty="0"/>
              <a:t>Species Data: species_info.csv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31835-F970-DA41-8490-12240A2F7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Species Data Frame (species_info.csv) consists of approx. 5541 species</a:t>
            </a:r>
          </a:p>
          <a:p>
            <a:r>
              <a:rPr lang="en-US" dirty="0"/>
              <a:t>Species Type: </a:t>
            </a:r>
            <a:r>
              <a:rPr lang="en-US" dirty="0">
                <a:solidFill>
                  <a:schemeClr val="bg1"/>
                </a:solidFill>
              </a:rPr>
              <a:t>Mammal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</a:rPr>
              <a:t>bird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</a:rPr>
              <a:t>reptile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</a:rPr>
              <a:t>amphibian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</a:rPr>
              <a:t>fish,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vascular plant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</a:rPr>
              <a:t>non-vascular plant</a:t>
            </a:r>
          </a:p>
          <a:p>
            <a:r>
              <a:rPr lang="en-US" dirty="0"/>
              <a:t>Data consists of data on species that are of conservation concern, to include, </a:t>
            </a:r>
            <a:r>
              <a:rPr lang="en-US" dirty="0">
                <a:solidFill>
                  <a:schemeClr val="bg1"/>
                </a:solidFill>
              </a:rPr>
              <a:t>endangered species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</a:rPr>
              <a:t>in recovery</a:t>
            </a:r>
            <a:r>
              <a:rPr lang="en-US" dirty="0"/>
              <a:t>, </a:t>
            </a:r>
            <a:r>
              <a:rPr lang="en-US" dirty="0">
                <a:solidFill>
                  <a:schemeClr val="bg1"/>
                </a:solidFill>
              </a:rPr>
              <a:t>species of return </a:t>
            </a:r>
            <a:r>
              <a:rPr lang="en-US" dirty="0"/>
              <a:t>and</a:t>
            </a:r>
            <a:r>
              <a:rPr lang="en-US" dirty="0">
                <a:solidFill>
                  <a:schemeClr val="bg1"/>
                </a:solidFill>
              </a:rPr>
              <a:t> threatened</a:t>
            </a:r>
            <a:endParaRPr lang="en-US" dirty="0"/>
          </a:p>
          <a:p>
            <a:r>
              <a:rPr lang="en-US" dirty="0"/>
              <a:t>Species names and common names for four different types of mammals</a:t>
            </a:r>
          </a:p>
          <a:p>
            <a:r>
              <a:rPr lang="en-US" dirty="0"/>
              <a:t>Breakdown of “Endangered Species” data</a:t>
            </a:r>
          </a:p>
          <a:p>
            <a:r>
              <a:rPr lang="en-US" dirty="0"/>
              <a:t>Breakdown of ”Mammal” data</a:t>
            </a:r>
          </a:p>
          <a:p>
            <a:r>
              <a:rPr lang="en-US" dirty="0"/>
              <a:t>Data on protected and unprotected species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99EFB3-2028-034C-A375-7B4959A507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6679" y="5855905"/>
            <a:ext cx="1374867" cy="91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180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2702A-C12C-D846-BF90-ADFEC4092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Species Data Frame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8990AB-582E-EB44-A90D-E14781896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9355787"/>
              </p:ext>
            </p:extLst>
          </p:nvPr>
        </p:nvGraphicFramePr>
        <p:xfrm>
          <a:off x="2282576" y="2300512"/>
          <a:ext cx="6409349" cy="35993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2506">
                  <a:extLst>
                    <a:ext uri="{9D8B030D-6E8A-4147-A177-3AD203B41FA5}">
                      <a16:colId xmlns:a16="http://schemas.microsoft.com/office/drawing/2014/main" val="1429920459"/>
                    </a:ext>
                  </a:extLst>
                </a:gridCol>
                <a:gridCol w="1047771">
                  <a:extLst>
                    <a:ext uri="{9D8B030D-6E8A-4147-A177-3AD203B41FA5}">
                      <a16:colId xmlns:a16="http://schemas.microsoft.com/office/drawing/2014/main" val="2546157226"/>
                    </a:ext>
                  </a:extLst>
                </a:gridCol>
                <a:gridCol w="2686639">
                  <a:extLst>
                    <a:ext uri="{9D8B030D-6E8A-4147-A177-3AD203B41FA5}">
                      <a16:colId xmlns:a16="http://schemas.microsoft.com/office/drawing/2014/main" val="30922160"/>
                    </a:ext>
                  </a:extLst>
                </a:gridCol>
                <a:gridCol w="2262433">
                  <a:extLst>
                    <a:ext uri="{9D8B030D-6E8A-4147-A177-3AD203B41FA5}">
                      <a16:colId xmlns:a16="http://schemas.microsoft.com/office/drawing/2014/main" val="1614125234"/>
                    </a:ext>
                  </a:extLst>
                </a:gridCol>
              </a:tblGrid>
              <a:tr h="69480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Scientific_Name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Common_Names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extLst>
                  <a:ext uri="{0D108BD9-81ED-4DB2-BD59-A6C34878D82A}">
                    <a16:rowId xmlns:a16="http://schemas.microsoft.com/office/drawing/2014/main" val="2180496773"/>
                  </a:ext>
                </a:extLst>
              </a:tr>
              <a:tr h="58089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Clethrionomys gapperi gapperi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Gapper's Red-Backed Vole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extLst>
                  <a:ext uri="{0D108BD9-81ED-4DB2-BD59-A6C34878D82A}">
                    <a16:rowId xmlns:a16="http://schemas.microsoft.com/office/drawing/2014/main" val="1734505924"/>
                  </a:ext>
                </a:extLst>
              </a:tr>
              <a:tr h="58089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Bos bison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American Bison, Bison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extLst>
                  <a:ext uri="{0D108BD9-81ED-4DB2-BD59-A6C34878D82A}">
                    <a16:rowId xmlns:a16="http://schemas.microsoft.com/office/drawing/2014/main" val="1148345879"/>
                  </a:ext>
                </a:extLst>
              </a:tr>
              <a:tr h="58089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Bos taurus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Aurochs, Aurochs, Domestic Cattle (Feral), Domesticated Cattle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extLst>
                  <a:ext uri="{0D108BD9-81ED-4DB2-BD59-A6C34878D82A}">
                    <a16:rowId xmlns:a16="http://schemas.microsoft.com/office/drawing/2014/main" val="904903882"/>
                  </a:ext>
                </a:extLst>
              </a:tr>
              <a:tr h="58089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Ovis aries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Domestic Sheep, Mouflon, Red Sheep, Sheep (Feral)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extLst>
                  <a:ext uri="{0D108BD9-81ED-4DB2-BD59-A6C34878D82A}">
                    <a16:rowId xmlns:a16="http://schemas.microsoft.com/office/drawing/2014/main" val="2107043971"/>
                  </a:ext>
                </a:extLst>
              </a:tr>
              <a:tr h="58089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Cervus elaphus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Wapiti Or Elk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93553" marR="193553" marT="0" marB="0"/>
                </a:tc>
                <a:extLst>
                  <a:ext uri="{0D108BD9-81ED-4DB2-BD59-A6C34878D82A}">
                    <a16:rowId xmlns:a16="http://schemas.microsoft.com/office/drawing/2014/main" val="799956087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B49C8E75-0B41-0A41-AF05-4C6CBEF145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31E9A236-B879-6349-8DA1-B06470864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60791" y="2056608"/>
            <a:ext cx="14972410" cy="1024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C2DE9A-D480-D74A-8C76-500C7BB2F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8491" y="5899815"/>
            <a:ext cx="1417240" cy="87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708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Conservation Status Counts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0275287"/>
              </p:ext>
            </p:extLst>
          </p:nvPr>
        </p:nvGraphicFramePr>
        <p:xfrm>
          <a:off x="1105353" y="2242116"/>
          <a:ext cx="3425825" cy="1371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54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1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0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Conservation_Status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Scientific_Name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Endangered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15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In Recovery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Species of Concern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151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Threatened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10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359449"/>
              </p:ext>
            </p:extLst>
          </p:nvPr>
        </p:nvGraphicFramePr>
        <p:xfrm>
          <a:off x="7097939" y="2242116"/>
          <a:ext cx="3425825" cy="16459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54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1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0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Conservation_Status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Scientific_Name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Endangered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15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In Recovery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No Intervention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5363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Species of Concern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151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Threatened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10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040038" y="3613716"/>
            <a:ext cx="34258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Conservation Species count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21738" y="3982973"/>
            <a:ext cx="3425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Conservation Species count with NAN values for accurate representation of species with NULL values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DF39B1-B2CD-B94A-806B-14EF96309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4598" y="5802913"/>
            <a:ext cx="1366733" cy="91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626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6A287-0DA7-9543-A79E-09A39721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Investigating Endangered Species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42E7862-B47E-9146-8CF1-751F4151F8A5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80320" y="2354819"/>
          <a:ext cx="5351645" cy="24707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47163">
                  <a:extLst>
                    <a:ext uri="{9D8B030D-6E8A-4147-A177-3AD203B41FA5}">
                      <a16:colId xmlns:a16="http://schemas.microsoft.com/office/drawing/2014/main" val="341892817"/>
                    </a:ext>
                  </a:extLst>
                </a:gridCol>
                <a:gridCol w="2228660">
                  <a:extLst>
                    <a:ext uri="{9D8B030D-6E8A-4147-A177-3AD203B41FA5}">
                      <a16:colId xmlns:a16="http://schemas.microsoft.com/office/drawing/2014/main" val="1151514360"/>
                    </a:ext>
                  </a:extLst>
                </a:gridCol>
                <a:gridCol w="1337911">
                  <a:extLst>
                    <a:ext uri="{9D8B030D-6E8A-4147-A177-3AD203B41FA5}">
                      <a16:colId xmlns:a16="http://schemas.microsoft.com/office/drawing/2014/main" val="483596047"/>
                    </a:ext>
                  </a:extLst>
                </a:gridCol>
                <a:gridCol w="1337911">
                  <a:extLst>
                    <a:ext uri="{9D8B030D-6E8A-4147-A177-3AD203B41FA5}">
                      <a16:colId xmlns:a16="http://schemas.microsoft.com/office/drawing/2014/main" val="3709777554"/>
                    </a:ext>
                  </a:extLst>
                </a:gridCol>
              </a:tblGrid>
              <a:tr h="308844">
                <a:tc gridSpan="4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Investigating Endangered Species (1)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6737899"/>
                  </a:ext>
                </a:extLst>
              </a:tr>
              <a:tr h="61768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Is_protected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Scientific_Name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73371"/>
                  </a:ext>
                </a:extLst>
              </a:tr>
              <a:tr h="3088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Amphibian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1229518"/>
                  </a:ext>
                </a:extLst>
              </a:tr>
              <a:tr h="3088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Amphibian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97248931"/>
                  </a:ext>
                </a:extLst>
              </a:tr>
              <a:tr h="3088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Bird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413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9953102"/>
                  </a:ext>
                </a:extLst>
              </a:tr>
              <a:tr h="3088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Bird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74024360"/>
                  </a:ext>
                </a:extLst>
              </a:tr>
              <a:tr h="30884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Fish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115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860074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3ACCC88-573F-934C-88F8-F70D89EE58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0601183"/>
              </p:ext>
            </p:extLst>
          </p:nvPr>
        </p:nvGraphicFramePr>
        <p:xfrm>
          <a:off x="6377748" y="3642232"/>
          <a:ext cx="5140618" cy="23757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6324">
                  <a:extLst>
                    <a:ext uri="{9D8B030D-6E8A-4147-A177-3AD203B41FA5}">
                      <a16:colId xmlns:a16="http://schemas.microsoft.com/office/drawing/2014/main" val="14004489"/>
                    </a:ext>
                  </a:extLst>
                </a:gridCol>
                <a:gridCol w="2240280">
                  <a:extLst>
                    <a:ext uri="{9D8B030D-6E8A-4147-A177-3AD203B41FA5}">
                      <a16:colId xmlns:a16="http://schemas.microsoft.com/office/drawing/2014/main" val="1756911298"/>
                    </a:ext>
                  </a:extLst>
                </a:gridCol>
                <a:gridCol w="916172">
                  <a:extLst>
                    <a:ext uri="{9D8B030D-6E8A-4147-A177-3AD203B41FA5}">
                      <a16:colId xmlns:a16="http://schemas.microsoft.com/office/drawing/2014/main" val="1179169881"/>
                    </a:ext>
                  </a:extLst>
                </a:gridCol>
                <a:gridCol w="927842">
                  <a:extLst>
                    <a:ext uri="{9D8B030D-6E8A-4147-A177-3AD203B41FA5}">
                      <a16:colId xmlns:a16="http://schemas.microsoft.com/office/drawing/2014/main" val="2263598581"/>
                    </a:ext>
                  </a:extLst>
                </a:gridCol>
              </a:tblGrid>
              <a:tr h="256647">
                <a:tc gridSpan="4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Investigating Endangered Species (2)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132388"/>
                  </a:ext>
                </a:extLst>
              </a:tr>
              <a:tr h="25664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Is_Protected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45288635"/>
                  </a:ext>
                </a:extLst>
              </a:tr>
              <a:tr h="25664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Amphibian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64650570"/>
                  </a:ext>
                </a:extLst>
              </a:tr>
              <a:tr h="25664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Bird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413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5924180"/>
                  </a:ext>
                </a:extLst>
              </a:tr>
              <a:tr h="25664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Fish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115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1399726"/>
                  </a:ext>
                </a:extLst>
              </a:tr>
              <a:tr h="25664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146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0929283"/>
                  </a:ext>
                </a:extLst>
              </a:tr>
              <a:tr h="32257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Nonvascular Plant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328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52134923"/>
                  </a:ext>
                </a:extLst>
              </a:tr>
              <a:tr h="25664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Reptile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0651146"/>
                  </a:ext>
                </a:extLst>
              </a:tr>
              <a:tr h="25664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Vascular Plant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4216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0570123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AA56556C-A1B8-C548-AD75-616F504CF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93" y="5742145"/>
            <a:ext cx="1658862" cy="93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27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30197-E9A0-D64B-80D3-E22387859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Plotting Conservation Status by Species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4D53D7B-CDA9-DD41-8EA4-FF2584C37F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6314682"/>
              </p:ext>
            </p:extLst>
          </p:nvPr>
        </p:nvGraphicFramePr>
        <p:xfrm>
          <a:off x="2392823" y="2572285"/>
          <a:ext cx="7622848" cy="3452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04D297-05F2-E442-AED0-F89838F072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09014" y="5906274"/>
            <a:ext cx="1285656" cy="86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758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28FD5-184F-A84F-B78B-E2CB5A79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Investigating Endangered Species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37B0DC9-85A4-1D45-8900-D65F1454D36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3131358" y="2099148"/>
          <a:ext cx="6058746" cy="18581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4500">
                  <a:extLst>
                    <a:ext uri="{9D8B030D-6E8A-4147-A177-3AD203B41FA5}">
                      <a16:colId xmlns:a16="http://schemas.microsoft.com/office/drawing/2014/main" val="2928241046"/>
                    </a:ext>
                  </a:extLst>
                </a:gridCol>
                <a:gridCol w="2002864">
                  <a:extLst>
                    <a:ext uri="{9D8B030D-6E8A-4147-A177-3AD203B41FA5}">
                      <a16:colId xmlns:a16="http://schemas.microsoft.com/office/drawing/2014/main" val="3338642172"/>
                    </a:ext>
                  </a:extLst>
                </a:gridCol>
                <a:gridCol w="1825484">
                  <a:extLst>
                    <a:ext uri="{9D8B030D-6E8A-4147-A177-3AD203B41FA5}">
                      <a16:colId xmlns:a16="http://schemas.microsoft.com/office/drawing/2014/main" val="1779043331"/>
                    </a:ext>
                  </a:extLst>
                </a:gridCol>
                <a:gridCol w="1865898">
                  <a:extLst>
                    <a:ext uri="{9D8B030D-6E8A-4147-A177-3AD203B41FA5}">
                      <a16:colId xmlns:a16="http://schemas.microsoft.com/office/drawing/2014/main" val="1068613692"/>
                    </a:ext>
                  </a:extLst>
                </a:gridCol>
              </a:tblGrid>
              <a:tr h="23226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Not_Protected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Protected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51757549"/>
                  </a:ext>
                </a:extLst>
              </a:tr>
              <a:tr h="23226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Amphibian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5935532"/>
                  </a:ext>
                </a:extLst>
              </a:tr>
              <a:tr h="23226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Bird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413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06505702"/>
                  </a:ext>
                </a:extLst>
              </a:tr>
              <a:tr h="23226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Fish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115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1802433"/>
                  </a:ext>
                </a:extLst>
              </a:tr>
              <a:tr h="23226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146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46164783"/>
                  </a:ext>
                </a:extLst>
              </a:tr>
              <a:tr h="23226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Nonvascular Plant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328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38282871"/>
                  </a:ext>
                </a:extLst>
              </a:tr>
              <a:tr h="23226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Reptile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98910821"/>
                  </a:ext>
                </a:extLst>
              </a:tr>
              <a:tr h="23226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Vascular Plant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4216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87532325"/>
                  </a:ext>
                </a:extLst>
              </a:tr>
            </a:tbl>
          </a:graphicData>
        </a:graphic>
      </p:graphicFrame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F5C4E6E1-6576-074D-8DAF-B3A1CFE93206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873149" y="4222258"/>
          <a:ext cx="6575164" cy="25369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3622">
                  <a:extLst>
                    <a:ext uri="{9D8B030D-6E8A-4147-A177-3AD203B41FA5}">
                      <a16:colId xmlns:a16="http://schemas.microsoft.com/office/drawing/2014/main" val="3240002965"/>
                    </a:ext>
                  </a:extLst>
                </a:gridCol>
                <a:gridCol w="1692305">
                  <a:extLst>
                    <a:ext uri="{9D8B030D-6E8A-4147-A177-3AD203B41FA5}">
                      <a16:colId xmlns:a16="http://schemas.microsoft.com/office/drawing/2014/main" val="1828927392"/>
                    </a:ext>
                  </a:extLst>
                </a:gridCol>
                <a:gridCol w="1909147">
                  <a:extLst>
                    <a:ext uri="{9D8B030D-6E8A-4147-A177-3AD203B41FA5}">
                      <a16:colId xmlns:a16="http://schemas.microsoft.com/office/drawing/2014/main" val="2704987398"/>
                    </a:ext>
                  </a:extLst>
                </a:gridCol>
                <a:gridCol w="1216983">
                  <a:extLst>
                    <a:ext uri="{9D8B030D-6E8A-4147-A177-3AD203B41FA5}">
                      <a16:colId xmlns:a16="http://schemas.microsoft.com/office/drawing/2014/main" val="4055161568"/>
                    </a:ext>
                  </a:extLst>
                </a:gridCol>
                <a:gridCol w="1473107">
                  <a:extLst>
                    <a:ext uri="{9D8B030D-6E8A-4147-A177-3AD203B41FA5}">
                      <a16:colId xmlns:a16="http://schemas.microsoft.com/office/drawing/2014/main" val="929159995"/>
                    </a:ext>
                  </a:extLst>
                </a:gridCol>
              </a:tblGrid>
              <a:tr h="3101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Category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Not Protected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Protected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Percentage Protected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2065117"/>
                  </a:ext>
                </a:extLst>
              </a:tr>
              <a:tr h="3101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Amphibian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0.088608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82953389"/>
                  </a:ext>
                </a:extLst>
              </a:tr>
              <a:tr h="3101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Bird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413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0.153689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8677122"/>
                  </a:ext>
                </a:extLst>
              </a:tr>
              <a:tr h="3101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Fish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115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0.087302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87140858"/>
                  </a:ext>
                </a:extLst>
              </a:tr>
              <a:tr h="3101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Mammal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146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0.170455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99804441"/>
                  </a:ext>
                </a:extLst>
              </a:tr>
              <a:tr h="3101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Nonvascular Plant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328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0.015015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8412612"/>
                  </a:ext>
                </a:extLst>
              </a:tr>
              <a:tr h="3101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Reptile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0.064103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82447065"/>
                  </a:ext>
                </a:extLst>
              </a:tr>
              <a:tr h="31017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Vascular Plant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4216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0.010793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31591350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162A0BF0-7A90-3743-8FB3-B1CD19B9A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7647" y="5882375"/>
            <a:ext cx="1357734" cy="904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244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71615-A325-CB45-96D9-33A1CD2B6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Chi-Squared Test for Significance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B5C64-44F2-A946-B5A3-66AADF548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Chi-Squared Test for Significance (Hypothesis Testing)</a:t>
            </a:r>
          </a:p>
          <a:p>
            <a:r>
              <a:rPr lang="en-US" dirty="0"/>
              <a:t>Tests whether there is a significant difference in the observed vs the expected frequencies of both variables</a:t>
            </a:r>
          </a:p>
          <a:p>
            <a:pPr lvl="1"/>
            <a:r>
              <a:rPr lang="en-US" dirty="0"/>
              <a:t>In this instance: Are certain types of species more likely to be endangered?"</a:t>
            </a:r>
          </a:p>
          <a:p>
            <a:r>
              <a:rPr lang="en-US" dirty="0"/>
              <a:t>Chi-Square statistical difference &lt; 0.05</a:t>
            </a:r>
          </a:p>
          <a:p>
            <a:pPr lvl="1"/>
            <a:r>
              <a:rPr lang="en-US" dirty="0"/>
              <a:t>Birds vs. Mammal pval ~ 0.688  &gt; 0.05</a:t>
            </a:r>
          </a:p>
          <a:p>
            <a:pPr lvl="2"/>
            <a:r>
              <a:rPr lang="en-US" dirty="0"/>
              <a:t>No significant difference and is a result of chance</a:t>
            </a:r>
          </a:p>
          <a:p>
            <a:pPr lvl="1"/>
            <a:r>
              <a:rPr lang="en-US" dirty="0"/>
              <a:t>Reptile vs Mammal: pval ~ 0.038  &lt; 0.05</a:t>
            </a:r>
          </a:p>
          <a:p>
            <a:pPr lvl="2"/>
            <a:r>
              <a:rPr lang="en-US" dirty="0"/>
              <a:t>Significant difference; certain types of species are more likely to be endangered than other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64D545-00DC-6640-876B-3DE0DBF94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6523" y="5679773"/>
            <a:ext cx="1615380" cy="108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851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{FF327A7E-8EAB-234F-8E80-8A527914956D}tf10001057</Template>
  <TotalTime>2687</TotalTime>
  <Words>1199</Words>
  <Application>Microsoft Macintosh PowerPoint</Application>
  <PresentationFormat>Widescreen</PresentationFormat>
  <Paragraphs>439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Times New Roman</vt:lpstr>
      <vt:lpstr>Trebuchet MS</vt:lpstr>
      <vt:lpstr>Berlin</vt:lpstr>
      <vt:lpstr>Biodiversity Capstone Project</vt:lpstr>
      <vt:lpstr> Species Data Frame species_info.csv </vt:lpstr>
      <vt:lpstr>Biodiversity Capstone Project Species Data: species_info.csv</vt:lpstr>
      <vt:lpstr>Species Data Frame</vt:lpstr>
      <vt:lpstr>Conservation Status Counts</vt:lpstr>
      <vt:lpstr>Investigating Endangered Species</vt:lpstr>
      <vt:lpstr>Plotting Conservation Status by Species</vt:lpstr>
      <vt:lpstr>Investigating Endangered Species</vt:lpstr>
      <vt:lpstr>Chi-Squared Test for Significance </vt:lpstr>
      <vt:lpstr>Recommendations: Species Data  species_info.csv </vt:lpstr>
      <vt:lpstr>Observations Data Frame observations.csv</vt:lpstr>
      <vt:lpstr>Observation Data Frame:  observations.csv</vt:lpstr>
      <vt:lpstr>Sample Size Determination of Foot &amp; Mouth Disease at Bryce National Park</vt:lpstr>
      <vt:lpstr>Sample Size Determination - Sheep</vt:lpstr>
      <vt:lpstr>Sample Size Calculator: Minimal Detectable Effort</vt:lpstr>
      <vt:lpstr>Sheep Species </vt:lpstr>
      <vt:lpstr>Merging Sheep and Observation Data Frames</vt:lpstr>
      <vt:lpstr>Plotting Sheep Sightings</vt:lpstr>
      <vt:lpstr>Recommendations: Sheep Data observations.csv </vt:lpstr>
    </vt:vector>
  </TitlesOfParts>
  <Company>Federal Bureau of Investigation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Biodiversity Capstone Project</dc:title>
  <dc:creator>Euzebe, Marcello (CTD) (FBI)</dc:creator>
  <cp:lastModifiedBy>Marcello Euzebe</cp:lastModifiedBy>
  <cp:revision>68</cp:revision>
  <dcterms:created xsi:type="dcterms:W3CDTF">2018-09-24T20:27:12Z</dcterms:created>
  <dcterms:modified xsi:type="dcterms:W3CDTF">2018-10-04T03:07:34Z</dcterms:modified>
</cp:coreProperties>
</file>

<file path=docProps/thumbnail.jpeg>
</file>